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315" r:id="rId2"/>
    <p:sldId id="374" r:id="rId3"/>
    <p:sldId id="383" r:id="rId4"/>
    <p:sldId id="370" r:id="rId5"/>
    <p:sldId id="365" r:id="rId6"/>
    <p:sldId id="371" r:id="rId7"/>
    <p:sldId id="375" r:id="rId8"/>
    <p:sldId id="377" r:id="rId9"/>
    <p:sldId id="382" r:id="rId10"/>
    <p:sldId id="381" r:id="rId11"/>
    <p:sldId id="384" r:id="rId12"/>
  </p:sldIdLst>
  <p:sldSz cx="10621963" cy="7597775"/>
  <p:notesSz cx="6723063" cy="9853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99FF99"/>
    <a:srgbClr val="66FF99"/>
    <a:srgbClr val="CCFF99"/>
    <a:srgbClr val="99FFCC"/>
    <a:srgbClr val="F5AD65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9" autoAdjust="0"/>
    <p:restoredTop sz="97683" autoAdjust="0"/>
  </p:normalViewPr>
  <p:slideViewPr>
    <p:cSldViewPr>
      <p:cViewPr>
        <p:scale>
          <a:sx n="89" d="100"/>
          <a:sy n="89" d="100"/>
        </p:scale>
        <p:origin x="-1176" y="-48"/>
      </p:cViewPr>
      <p:guideLst>
        <p:guide orient="horz" pos="2393"/>
        <p:guide pos="33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nt1\ouo$\&#1050;&#1086;&#1085;&#1076;&#1088;&#1072;&#1090;&#1077;&#1085;&#1082;&#1086;\&#1044;&#1083;&#1103;%20&#1056;&#1091;&#1076;&#1072;&#1074;&#1077;&#1094;\&#1057;&#1082;&#1083;&#1103;&#1088;&#1086;&#1074;&#1091;%20&#1040;&#1061;&#1055;%2021.05.2012\&#1054;&#1073;&#1085;&#1086;&#1074;&#1083;&#1077;&#1085;&#1085;&#1072;&#1103;%2007.06.2012\&#1044;&#1083;&#1103;%20&#1087;&#1088;&#1077;&#1079;&#1077;&#1085;&#1090;&#1072;&#1094;&#1080;&#1080;\&#1057;&#1051;&#1040;&#1049;&#1044;&#1067;%20&#1076;&#1083;&#1103;%20&#1055;&#1088;&#1077;&#1079;&#1077;&#1085;&#1090;&#1072;&#1094;&#1080;&#1080;\&#1057;&#1087;&#1088;&#1072;&#1074;&#1082;&#1072;%20&#1044;&#1074;&#1086;&#1088;&#1099;%2016.06.2012_&#1087;&#1088;&#1072;&#1074;&#1082;&#1080;%20&#1057;&#1045;&#1042;%20-%20&#1082;&#1086;&#1087;&#1080;&#1103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714867168075241E-2"/>
          <c:y val="0"/>
          <c:w val="0.97835052590629157"/>
          <c:h val="1"/>
        </c:manualLayout>
      </c:layout>
      <c:pie3DChart>
        <c:varyColors val="1"/>
        <c:ser>
          <c:idx val="0"/>
          <c:order val="0"/>
          <c:explosion val="42"/>
          <c:dLbls>
            <c:dLbl>
              <c:idx val="0"/>
              <c:layout>
                <c:manualLayout>
                  <c:x val="-0.23692221963367102"/>
                  <c:y val="-0.15482926509186601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Д</a:t>
                    </a:r>
                    <a:r>
                      <a:rPr lang="ru-RU" sz="1200" dirty="0"/>
                      <a:t>воровые</a:t>
                    </a:r>
                    <a:r>
                      <a:rPr lang="ru-RU" sz="1200" baseline="0" dirty="0"/>
                      <a:t> </a:t>
                    </a:r>
                    <a:r>
                      <a:rPr lang="ru-RU" sz="1200" baseline="0" dirty="0" smtClean="0"/>
                      <a:t>территории                 (</a:t>
                    </a:r>
                    <a:r>
                      <a:rPr lang="ru-RU" sz="1200" baseline="0" dirty="0"/>
                      <a:t>4400 шт.)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7127183001171939E-2"/>
                  <c:y val="3.0011009705661146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>
                        <a:latin typeface="Arial" pitchFamily="34" charset="0"/>
                        <a:cs typeface="Arial" pitchFamily="34" charset="0"/>
                      </a:rPr>
                      <a:t>С</a:t>
                    </a:r>
                    <a:r>
                      <a:rPr lang="ru-RU" sz="1200" dirty="0"/>
                      <a:t>портивные </a:t>
                    </a:r>
                    <a:r>
                      <a:rPr lang="ru-RU" sz="1200" dirty="0" smtClean="0"/>
                      <a:t>площадки                 </a:t>
                    </a:r>
                    <a:r>
                      <a:rPr lang="ru-RU" sz="1200" dirty="0"/>
                      <a:t>(405 шт</a:t>
                    </a:r>
                    <a:r>
                      <a:rPr lang="ru-RU" sz="1200" dirty="0" smtClean="0"/>
                      <a:t>.)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201908404735086"/>
                  <c:y val="8.7160454393956227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>
                        <a:latin typeface="Arial" pitchFamily="34" charset="0"/>
                        <a:cs typeface="Arial" pitchFamily="34" charset="0"/>
                      </a:rPr>
                      <a:t>Д</a:t>
                    </a:r>
                    <a:r>
                      <a:rPr lang="ru-RU" sz="1200" dirty="0"/>
                      <a:t>етские площадки </a:t>
                    </a:r>
                    <a:r>
                      <a:rPr lang="ru-RU" sz="1200" dirty="0" smtClean="0"/>
                      <a:t>                977 </a:t>
                    </a:r>
                    <a:r>
                      <a:rPr lang="ru-RU" sz="1200" dirty="0"/>
                      <a:t>шт.)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7835815672331251"/>
                  <c:y val="5.3240021497490207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rPr>
                      <a:t>Ш</a:t>
                    </a:r>
                    <a:r>
                      <a:rPr lang="ru-RU" sz="1200" baseline="0" dirty="0">
                        <a:solidFill>
                          <a:sysClr val="windowText" lastClr="000000"/>
                        </a:solidFill>
                      </a:rPr>
                      <a:t>колы (24 шт.)</a:t>
                    </a:r>
                    <a:endParaRPr lang="en-US" sz="1200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9458113611838321E-2"/>
                  <c:y val="-2.7116268127070933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rPr>
                      <a:t>Д</a:t>
                    </a:r>
                    <a:r>
                      <a:rPr lang="ru-RU" sz="1200" baseline="0" dirty="0">
                        <a:solidFill>
                          <a:sysClr val="windowText" lastClr="000000"/>
                        </a:solidFill>
                      </a:rPr>
                      <a:t>етские </a:t>
                    </a:r>
                    <a:r>
                      <a:rPr lang="ru-RU" sz="1200" baseline="0" dirty="0" smtClean="0">
                        <a:solidFill>
                          <a:sysClr val="windowText" lastClr="000000"/>
                        </a:solidFill>
                      </a:rPr>
                      <a:t>сады                  (</a:t>
                    </a:r>
                    <a:r>
                      <a:rPr lang="ru-RU" sz="1200" baseline="0" dirty="0">
                        <a:solidFill>
                          <a:sysClr val="windowText" lastClr="000000"/>
                        </a:solidFill>
                      </a:rPr>
                      <a:t>42 шт.)</a:t>
                    </a:r>
                    <a:endParaRPr lang="en-US" sz="1200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8656477193591571E-2"/>
                  <c:y val="-5.0869347850239034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rPr>
                      <a:t>Б</a:t>
                    </a:r>
                    <a:r>
                      <a:rPr lang="ru-RU" sz="1200" baseline="0" dirty="0">
                        <a:solidFill>
                          <a:sysClr val="windowText" lastClr="000000"/>
                        </a:solidFill>
                      </a:rPr>
                      <a:t>ольницы </a:t>
                    </a:r>
                    <a:r>
                      <a:rPr lang="ru-RU" sz="1200" baseline="0" dirty="0" smtClean="0">
                        <a:solidFill>
                          <a:sysClr val="windowText" lastClr="000000"/>
                        </a:solidFill>
                      </a:rPr>
                      <a:t>                (</a:t>
                    </a:r>
                    <a:r>
                      <a:rPr lang="ru-RU" sz="1200" baseline="0" dirty="0">
                        <a:solidFill>
                          <a:sysClr val="windowText" lastClr="000000"/>
                        </a:solidFill>
                      </a:rPr>
                      <a:t>7 шт.)</a:t>
                    </a:r>
                    <a:endParaRPr lang="en-US" sz="1200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23237475909023977"/>
                  <c:y val="-2.4103923517877698E-2"/>
                </c:manualLayout>
              </c:layout>
              <c:tx>
                <c:rich>
                  <a:bodyPr/>
                  <a:lstStyle/>
                  <a:p>
                    <a:pPr>
                      <a:defRPr sz="1200" b="1" baseline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ru-RU" sz="1200" b="1" baseline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rPr>
                      <a:t>М</a:t>
                    </a:r>
                    <a:r>
                      <a:rPr lang="ru-RU" sz="1200" baseline="0" dirty="0">
                        <a:solidFill>
                          <a:sysClr val="windowText" lastClr="000000"/>
                        </a:solidFill>
                      </a:rPr>
                      <a:t>ежквартальные проезды (244 шт.)</a:t>
                    </a:r>
                    <a:endParaRPr lang="en-US" sz="1200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Лист1!$K$7:$K$13</c:f>
              <c:numCache>
                <c:formatCode>General</c:formatCode>
                <c:ptCount val="7"/>
                <c:pt idx="0">
                  <c:v>4400</c:v>
                </c:pt>
                <c:pt idx="1">
                  <c:v>405</c:v>
                </c:pt>
                <c:pt idx="2">
                  <c:v>977</c:v>
                </c:pt>
                <c:pt idx="3">
                  <c:v>24</c:v>
                </c:pt>
                <c:pt idx="4">
                  <c:v>42</c:v>
                </c:pt>
                <c:pt idx="5">
                  <c:v>7</c:v>
                </c:pt>
                <c:pt idx="6">
                  <c:v>244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4060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46" tIns="45474" rIns="90946" bIns="45474" numCol="1" anchor="t" anchorCtr="0" compatLnSpc="1">
            <a:prstTxWarp prst="textNoShape">
              <a:avLst/>
            </a:prstTxWarp>
          </a:bodyPr>
          <a:lstStyle>
            <a:lvl1pPr defTabSz="907744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07433" y="0"/>
            <a:ext cx="2914060" cy="4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46" tIns="45474" rIns="90946" bIns="45474" numCol="1" anchor="t" anchorCtr="0" compatLnSpc="1">
            <a:prstTxWarp prst="textNoShape">
              <a:avLst/>
            </a:prstTxWarp>
          </a:bodyPr>
          <a:lstStyle>
            <a:lvl1pPr algn="r" defTabSz="907744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6CC3A59-F8E4-4AA0-BA02-BA9952E112DB}" type="datetimeFigureOut">
              <a:rPr lang="ru-RU"/>
              <a:pPr>
                <a:defRPr/>
              </a:pPr>
              <a:t>29.07.2013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38188"/>
            <a:ext cx="5167313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32" tIns="45417" rIns="90832" bIns="4541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1993" y="4681019"/>
            <a:ext cx="5379078" cy="443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46" tIns="45474" rIns="90946" bIns="45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360460"/>
            <a:ext cx="2914060" cy="49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46" tIns="45474" rIns="90946" bIns="45474" numCol="1" anchor="b" anchorCtr="0" compatLnSpc="1">
            <a:prstTxWarp prst="textNoShape">
              <a:avLst/>
            </a:prstTxWarp>
          </a:bodyPr>
          <a:lstStyle>
            <a:lvl1pPr defTabSz="907744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07433" y="9360460"/>
            <a:ext cx="2914060" cy="49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46" tIns="45474" rIns="90946" bIns="45474" numCol="1" anchor="b" anchorCtr="0" compatLnSpc="1">
            <a:prstTxWarp prst="textNoShape">
              <a:avLst/>
            </a:prstTxWarp>
          </a:bodyPr>
          <a:lstStyle>
            <a:lvl1pPr algn="r" defTabSz="907744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3B052DB-B616-4470-B484-8FDE9F3D7C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2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02E55-BD89-4A3E-AE44-B402E75885BA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052DB-B616-4470-B484-8FDE9F3D7C0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7B285-5D84-467F-81CA-060B85142117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7B285-5D84-467F-81CA-060B85142117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34175" y="87313"/>
            <a:ext cx="3460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4"/>
          <p:cNvSpPr txBox="1">
            <a:spLocks noChangeArrowheads="1"/>
          </p:cNvSpPr>
          <p:nvPr userDrawn="1"/>
        </p:nvSpPr>
        <p:spPr bwMode="auto">
          <a:xfrm>
            <a:off x="7215188" y="87313"/>
            <a:ext cx="3365500" cy="439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104" tIns="52052" rIns="104104" bIns="52052">
            <a:spAutoFit/>
          </a:bodyPr>
          <a:lstStyle/>
          <a:p>
            <a:pPr defTabSz="1041400">
              <a:defRPr/>
            </a:pPr>
            <a:r>
              <a:rPr lang="ru-RU" sz="1100" b="1">
                <a:latin typeface="Calibri" pitchFamily="34" charset="0"/>
              </a:rPr>
              <a:t>ДЕПАРТАМЕНТ ТОПЛИВНО-ЭНЕРГЕТИЧЕСКОГО </a:t>
            </a:r>
            <a:endParaRPr lang="en-US" sz="1100" b="1">
              <a:latin typeface="Calibri" pitchFamily="34" charset="0"/>
            </a:endParaRPr>
          </a:p>
          <a:p>
            <a:pPr defTabSz="1041400">
              <a:defRPr/>
            </a:pPr>
            <a:r>
              <a:rPr lang="ru-RU" sz="1100" b="1">
                <a:latin typeface="Calibri" pitchFamily="34" charset="0"/>
              </a:rPr>
              <a:t>ХОЗЯЙСТВА ГОРОДА МОСКВЫ</a:t>
            </a:r>
          </a:p>
        </p:txBody>
      </p:sp>
      <p:sp>
        <p:nvSpPr>
          <p:cNvPr id="1033" name="TextBox 6"/>
          <p:cNvSpPr txBox="1">
            <a:spLocks noChangeArrowheads="1"/>
          </p:cNvSpPr>
          <p:nvPr userDrawn="1"/>
        </p:nvSpPr>
        <p:spPr bwMode="auto">
          <a:xfrm>
            <a:off x="127000" y="0"/>
            <a:ext cx="64801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/>
              <a:t>ГОСУДАРСТВЕННАЯ ПРОГРАММА  ГОРОДА МОСКВА </a:t>
            </a:r>
            <a:endParaRPr lang="en-US" sz="900" b="1"/>
          </a:p>
          <a:p>
            <a:pPr>
              <a:defRPr/>
            </a:pPr>
            <a:r>
              <a:rPr lang="ru-RU" sz="900" b="1"/>
              <a:t>«РАЗВИТИЕ  КОММУНАЛЬНО-ИНЖЕНЕРНОЙ ИНФРАСТРУКТУРЫ»</a:t>
            </a:r>
          </a:p>
          <a:p>
            <a:pPr>
              <a:defRPr/>
            </a:pPr>
            <a:r>
              <a:rPr lang="ru-RU" sz="900" b="1"/>
              <a:t>ПОДПРОГРАММА «РАЗВИТИЕ ЕДИНОЙ СВЕТОЦВЕТОВОЙ СРЕДЫ ГОРОДА МОСКВЫ»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ransition advClick="0" advTm="53800"/>
  <p:timing>
    <p:tnLst>
      <p:par>
        <p:cTn id="1" dur="indefinite" restart="never" nodeType="tmRoot"/>
      </p:par>
    </p:tnLst>
  </p:timing>
  <p:hf hdr="0" ftr="0" dt="0"/>
  <p:txStyles>
    <p:titleStyle>
      <a:lvl1pPr algn="ctr" defTabSz="10414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14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5438" algn="l" defTabSz="10414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1750" indent="-260350" algn="l" defTabSz="10414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50" indent="-260350" algn="l" defTabSz="10414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1563" indent="-258763" algn="l" defTabSz="10414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chart" Target="../charts/chart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12063" y="7042150"/>
            <a:ext cx="2478087" cy="404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4104" tIns="52052" rIns="104104" bIns="52052" anchor="ctr"/>
          <a:lstStyle/>
          <a:p>
            <a:pPr algn="r" defTabSz="1041400"/>
            <a:fld id="{187F8A8B-EDBA-410D-8BBD-ADB73D650463}" type="slidenum">
              <a:rPr lang="ru-RU" sz="1400">
                <a:solidFill>
                  <a:srgbClr val="898989"/>
                </a:solidFill>
                <a:latin typeface="Calibri" pitchFamily="34" charset="0"/>
              </a:rPr>
              <a:pPr algn="r" defTabSz="1041400"/>
              <a:t>1</a:t>
            </a:fld>
            <a:endParaRPr lang="ru-RU" sz="14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6386" name="Номер слайда 5"/>
          <p:cNvSpPr txBox="1">
            <a:spLocks noGrp="1"/>
          </p:cNvSpPr>
          <p:nvPr/>
        </p:nvSpPr>
        <p:spPr bwMode="auto">
          <a:xfrm>
            <a:off x="7612063" y="7042150"/>
            <a:ext cx="2478087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04" tIns="52052" rIns="104104" bIns="52052" anchor="ctr"/>
          <a:lstStyle/>
          <a:p>
            <a:pPr algn="r" defTabSz="1041400"/>
            <a:fld id="{B353B951-736C-4DCE-B184-9826F3B9B0C4}" type="slidenum">
              <a:rPr lang="ru-RU" sz="1400">
                <a:solidFill>
                  <a:srgbClr val="898989"/>
                </a:solidFill>
                <a:latin typeface="Calibri" pitchFamily="34" charset="0"/>
              </a:rPr>
              <a:pPr algn="r" defTabSz="1041400"/>
              <a:t>1</a:t>
            </a:fld>
            <a:endParaRPr lang="ru-RU" sz="14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919163" y="919163"/>
            <a:ext cx="87836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/>
              <a:t>РАЗВИТИЕ </a:t>
            </a:r>
          </a:p>
          <a:p>
            <a:pPr algn="ctr"/>
            <a:r>
              <a:rPr lang="ru-RU" sz="3200" b="1"/>
              <a:t>ЕДИНОЙ СВЕТОЦВЕТОВОЙ СРЕДЫ ГОРОДА МОСКВЫ</a:t>
            </a:r>
          </a:p>
        </p:txBody>
      </p:sp>
      <p:pic>
        <p:nvPicPr>
          <p:cNvPr id="16389" name="Picture 1" descr="E:\Доклад\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07" y="2513003"/>
            <a:ext cx="10525956" cy="508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66688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advClick="0" advTm="538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\\work\profiles\kondratenko.a\desktop\Лавоч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4875" y="1927225"/>
            <a:ext cx="23669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\\work\profiles\kondratenko.a\desktop\21-02-2013_18-37-52\IMG_2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6675" y="4230688"/>
            <a:ext cx="24955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52387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630461" y="1134591"/>
            <a:ext cx="944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/>
              <a:t>В 2012 году выполнены работы на  по устройству                                                            наружного освещения на 6099  </a:t>
            </a:r>
            <a:r>
              <a:rPr lang="ru-RU" sz="1600" b="1" dirty="0"/>
              <a:t>дворовых </a:t>
            </a:r>
            <a:r>
              <a:rPr lang="ru-RU" sz="1600" b="1" dirty="0" smtClean="0"/>
              <a:t>территориях</a:t>
            </a:r>
            <a:endParaRPr lang="ru-RU" sz="1600" b="1" dirty="0"/>
          </a:p>
        </p:txBody>
      </p:sp>
      <p:sp>
        <p:nvSpPr>
          <p:cNvPr id="24583" name="Rectangle 10"/>
          <p:cNvSpPr>
            <a:spLocks noChangeArrowheads="1"/>
          </p:cNvSpPr>
          <p:nvPr/>
        </p:nvSpPr>
        <p:spPr bwMode="auto">
          <a:xfrm>
            <a:off x="558453" y="5815111"/>
            <a:ext cx="639560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dirty="0"/>
              <a:t> </a:t>
            </a:r>
          </a:p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В 2013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году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планируется выполнить работы по освещению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5767 дворовых территорий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и 498 территорий образовательных учреждений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Диаграмма 1"/>
          <p:cNvGraphicFramePr/>
          <p:nvPr/>
        </p:nvGraphicFramePr>
        <p:xfrm>
          <a:off x="342429" y="1854671"/>
          <a:ext cx="705678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950941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6925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7445" y="226987"/>
            <a:ext cx="9289032" cy="1000108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 строительно-монтажных работ                                                        по устройству наружного освещения                                                                        дворовых территорий в 2012 году и план  на 2013 год 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дептэх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840095" y="292131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52387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50941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06925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1759" y="226987"/>
            <a:ext cx="9289032" cy="1000108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 строительно-монтажных работ                                                        по устройству наружного освещения                                                                        дворовых территорий в 2010-2013 годы 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дептэ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840095" y="292131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6443" y="1206601"/>
          <a:ext cx="9721082" cy="6048668"/>
        </p:xfrm>
        <a:graphic>
          <a:graphicData uri="http://schemas.openxmlformats.org/drawingml/2006/table">
            <a:tbl>
              <a:tblPr/>
              <a:tblGrid>
                <a:gridCol w="2894062"/>
                <a:gridCol w="1706755"/>
                <a:gridCol w="1706755"/>
                <a:gridCol w="1706755"/>
                <a:gridCol w="1706755"/>
              </a:tblGrid>
              <a:tr h="35470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Округ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Количество дворовых территорий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3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ЦАО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САО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СВАО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ВАО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ЮВАО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ЮАО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ЮЗАО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ЗАО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СЗАО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ЗелАО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5767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ChangeArrowheads="1"/>
          </p:cNvSpPr>
          <p:nvPr/>
        </p:nvSpPr>
        <p:spPr bwMode="auto">
          <a:xfrm>
            <a:off x="952500" y="667089"/>
            <a:ext cx="9217025" cy="663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1800" b="1" dirty="0" smtClean="0"/>
          </a:p>
          <a:p>
            <a:pPr algn="ctr"/>
            <a:endParaRPr lang="ru-RU" sz="1800" b="1" dirty="0" smtClean="0"/>
          </a:p>
          <a:p>
            <a:pPr algn="ctr"/>
            <a:r>
              <a:rPr lang="ru-RU" sz="1800" b="1" dirty="0" smtClean="0"/>
              <a:t>Пояснительная записка</a:t>
            </a:r>
            <a:endParaRPr lang="ru-RU" sz="1800" b="1" dirty="0"/>
          </a:p>
          <a:p>
            <a:pPr algn="just"/>
            <a:r>
              <a:rPr lang="ru-RU" sz="1400" dirty="0" smtClean="0"/>
              <a:t>     </a:t>
            </a:r>
            <a:r>
              <a:rPr lang="ru-RU" sz="1400" dirty="0"/>
              <a:t>Качество светоцветового пространства города определяется </a:t>
            </a:r>
            <a:r>
              <a:rPr lang="ru-RU" sz="1400" dirty="0" smtClean="0"/>
              <a:t>гармоничным применением </a:t>
            </a:r>
            <a:r>
              <a:rPr lang="ru-RU" sz="1400" dirty="0"/>
              <a:t>систем, приемов и средств наружного освещения, исключающего практику обособленного создания отдельных </a:t>
            </a:r>
            <a:r>
              <a:rPr lang="ru-RU" sz="1400" dirty="0" smtClean="0"/>
              <a:t>элементов </a:t>
            </a:r>
            <a:r>
              <a:rPr lang="ru-RU" sz="1400" dirty="0"/>
              <a:t>наружного освещения. </a:t>
            </a:r>
            <a:r>
              <a:rPr lang="ru-RU" sz="1400" dirty="0" smtClean="0"/>
              <a:t>Принцип «комплексности» заложен </a:t>
            </a:r>
            <a:r>
              <a:rPr lang="ru-RU" sz="1400" dirty="0"/>
              <a:t>в основу разработки концептуальных </a:t>
            </a:r>
            <a:r>
              <a:rPr lang="ru-RU" sz="1400" dirty="0" smtClean="0"/>
              <a:t>решений формирования </a:t>
            </a:r>
            <a:r>
              <a:rPr lang="ru-RU" sz="1400" dirty="0"/>
              <a:t>светоцветовой среды города Москвы. </a:t>
            </a:r>
          </a:p>
          <a:p>
            <a:pPr algn="just"/>
            <a:r>
              <a:rPr lang="ru-RU" sz="1400" dirty="0"/>
              <a:t>     </a:t>
            </a:r>
            <a:r>
              <a:rPr lang="ru-RU" sz="1400" dirty="0" smtClean="0"/>
              <a:t>До 2011 года подобных планов в  Москве не было.</a:t>
            </a:r>
            <a:endParaRPr lang="ru-RU" sz="1400" dirty="0"/>
          </a:p>
          <a:p>
            <a:pPr algn="just"/>
            <a:r>
              <a:rPr lang="ru-RU" sz="1400" dirty="0"/>
              <a:t>     В соответствии с постановлениями </a:t>
            </a:r>
            <a:r>
              <a:rPr lang="ru-RU" sz="1400" dirty="0" smtClean="0"/>
              <a:t>Правительства Москвы от 31 марта 2011г.  </a:t>
            </a:r>
            <a:r>
              <a:rPr lang="ru-RU" sz="1400" dirty="0"/>
              <a:t>№ 98-ПП </a:t>
            </a:r>
            <a:r>
              <a:rPr lang="ru-RU" sz="1400" dirty="0" smtClean="0"/>
              <a:t>«</a:t>
            </a:r>
            <a:r>
              <a:rPr lang="ru-RU" sz="1400" dirty="0"/>
              <a:t>О развитии наружного освещения, архитектурно-художественной подсветки и праздничного  светового оформления города Москвы на 2011 </a:t>
            </a:r>
            <a:r>
              <a:rPr lang="ru-RU" sz="1400" dirty="0" smtClean="0"/>
              <a:t>год» и от 27 сентября 2011г. </a:t>
            </a:r>
            <a:r>
              <a:rPr lang="ru-RU" sz="1400" dirty="0"/>
              <a:t>№451-ПП </a:t>
            </a:r>
            <a:r>
              <a:rPr lang="ru-RU" sz="1400" dirty="0" smtClean="0"/>
              <a:t>«</a:t>
            </a:r>
            <a:r>
              <a:rPr lang="ru-RU" sz="1400" dirty="0"/>
              <a:t>Об утверждении Государственной программы города Москвы «Развитие коммунально-инженерной инфраструктуры» с 2011года ведутся работы по архитектурно-художественному освещению зданий и сооружений, расположенных на основных магистралях и в центральной части </a:t>
            </a:r>
            <a:r>
              <a:rPr lang="ru-RU" sz="1400" dirty="0" smtClean="0"/>
              <a:t>города. Всего - 13 «</a:t>
            </a:r>
            <a:r>
              <a:rPr lang="ru-RU" sz="1400" dirty="0" err="1" smtClean="0"/>
              <a:t>вылетных</a:t>
            </a:r>
            <a:r>
              <a:rPr lang="ru-RU" sz="1400" dirty="0" smtClean="0"/>
              <a:t>» магистралей, 25 мостовых сооружений, в том числе:</a:t>
            </a:r>
            <a:endParaRPr lang="ru-RU" sz="1400" dirty="0"/>
          </a:p>
          <a:p>
            <a:pPr lvl="4" algn="just"/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4" algn="just"/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4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Проспект Мира 			- Садовое кольцо                     </a:t>
            </a:r>
          </a:p>
          <a:p>
            <a:pPr lvl="4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- Тверская улица 			- Бульварное кольцо</a:t>
            </a:r>
          </a:p>
          <a:p>
            <a:pPr lvl="4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- Ленинградский проспект 		- Варшавское шоссе     </a:t>
            </a:r>
          </a:p>
          <a:p>
            <a:pPr lvl="4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- Новый Арбат 			- Каширское шоссе                    </a:t>
            </a:r>
          </a:p>
          <a:p>
            <a:pPr lvl="4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- Кутузовский проспект 		- Рублевское шоссе</a:t>
            </a:r>
          </a:p>
          <a:p>
            <a:pPr lvl="4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- Улица </a:t>
            </a:r>
            <a:r>
              <a:rPr lang="ru-RU" sz="1400" b="1" dirty="0" err="1" smtClean="0">
                <a:solidFill>
                  <a:schemeClr val="tx2">
                    <a:lumMod val="75000"/>
                  </a:schemeClr>
                </a:solidFill>
              </a:rPr>
              <a:t>Якиманка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 	 		- Шоссе Энтузиастов                              </a:t>
            </a:r>
          </a:p>
          <a:p>
            <a:pPr lvl="4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- Ансамбль Кремля с 		- Можайское шоссе</a:t>
            </a:r>
          </a:p>
          <a:p>
            <a:pPr lvl="4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  прилегающими территориями 	- Мостовые сооружения</a:t>
            </a:r>
          </a:p>
          <a:p>
            <a:pPr indent="1339850">
              <a:lnSpc>
                <a:spcPct val="150000"/>
              </a:lnSpc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6688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94957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831262" cy="1000108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Архитектурно-художественная подсветка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840095" y="292131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4" name="Picture 4" descr="дептэ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6688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94957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831262" cy="1000108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Архитектурно-художественная подсветка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840095" y="292131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4" name="Picture 4" descr="дептэ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655888" y="-32718801"/>
            <a:ext cx="5308600" cy="39879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tabLst>
                <a:tab pos="9180513" algn="l"/>
              </a:tabLst>
            </a:pPr>
            <a:r>
              <a:rPr lang="ru-RU" sz="1000" dirty="0" smtClean="0">
                <a:cs typeface="Times New Roman" pitchFamily="18" charset="0"/>
              </a:rPr>
              <a:t>С 2012 года выполняются работы по функциональному освещению дворовых территорий и освещению прилегающих территорий объектов образования.</a:t>
            </a:r>
            <a:endParaRPr lang="ru-RU" sz="1000" dirty="0" smtClean="0"/>
          </a:p>
          <a:p>
            <a:pPr algn="just" eaLnBrk="0" hangingPunct="0">
              <a:lnSpc>
                <a:spcPct val="150000"/>
              </a:lnSpc>
              <a:tabLst>
                <a:tab pos="9180513" algn="l"/>
              </a:tabLst>
            </a:pPr>
            <a:r>
              <a:rPr lang="ru-RU" sz="1000" dirty="0" smtClean="0">
                <a:cs typeface="Times New Roman" pitchFamily="18" charset="0"/>
              </a:rPr>
              <a:t>Выполняемые работы являются очередным этапом реализации решений заложенных в Концепции единой светоцветовой среды города Москвы, утвержденной постановлением Правительства Москвы от 11 ноября 2008 г. №1037-ПП.</a:t>
            </a:r>
          </a:p>
          <a:p>
            <a:pPr algn="just" eaLnBrk="0" hangingPunct="0">
              <a:lnSpc>
                <a:spcPct val="150000"/>
              </a:lnSpc>
              <a:tabLst>
                <a:tab pos="9180513" algn="l"/>
              </a:tabLst>
            </a:pPr>
            <a:r>
              <a:rPr lang="ru-RU" sz="1000" dirty="0" smtClean="0">
                <a:cs typeface="Times New Roman" pitchFamily="18" charset="0"/>
              </a:rPr>
              <a:t>   Применяемое, современное светотехническое оборудование  позволяет создать осветительные установки, отвечающие требованиям экологической безопасности, </a:t>
            </a:r>
            <a:r>
              <a:rPr lang="ru-RU" sz="1000" dirty="0" err="1" smtClean="0">
                <a:cs typeface="Times New Roman" pitchFamily="18" charset="0"/>
              </a:rPr>
              <a:t>энергоэффективности</a:t>
            </a:r>
            <a:r>
              <a:rPr lang="ru-RU" sz="1000" dirty="0" smtClean="0">
                <a:cs typeface="Times New Roman" pitchFamily="18" charset="0"/>
              </a:rPr>
              <a:t>, повышенного уровня комфортности и художественной привлекательности.</a:t>
            </a:r>
            <a:endParaRPr lang="ru-RU" sz="1000" dirty="0" smtClean="0"/>
          </a:p>
          <a:p>
            <a:pPr algn="just" eaLnBrk="0" hangingPunct="0">
              <a:lnSpc>
                <a:spcPct val="150000"/>
              </a:lnSpc>
              <a:tabLst>
                <a:tab pos="9180513" algn="l"/>
              </a:tabLst>
            </a:pPr>
            <a:r>
              <a:rPr lang="ru-RU" sz="1000" dirty="0" smtClean="0">
                <a:cs typeface="Times New Roman" pitchFamily="18" charset="0"/>
              </a:rPr>
              <a:t>    Эффективность светотехнических параметров осветительных приборов, используемых для архитектурного  и функционального освещения обеспечивает оптимизацию экономических показателей создаваемых установок.</a:t>
            </a:r>
          </a:p>
          <a:p>
            <a:pPr algn="just" eaLnBrk="0" hangingPunct="0">
              <a:lnSpc>
                <a:spcPct val="150000"/>
              </a:lnSpc>
              <a:tabLst>
                <a:tab pos="9180513" algn="l"/>
              </a:tabLst>
            </a:pPr>
            <a:r>
              <a:rPr lang="ru-RU" sz="1000" dirty="0" smtClean="0">
                <a:cs typeface="Times New Roman" pitchFamily="18" charset="0"/>
              </a:rPr>
              <a:t>   Вышеуказанная программа, основанная на проработке существующего состояния светоцветовой среды в городе и детализированной проработке концептуальных решений по дальнейшему ее развитию по принципу «от общего к частному», в подобных масштабах, является одним из важных событий в практике формирования световых пространств городов Европы.</a:t>
            </a:r>
            <a:endParaRPr lang="ru-RU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630461" y="1494631"/>
            <a:ext cx="900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  <a:tabLst>
                <a:tab pos="9180513" algn="l"/>
              </a:tabLst>
            </a:pPr>
            <a:r>
              <a:rPr lang="ru-RU" sz="1400" dirty="0" smtClean="0">
                <a:cs typeface="Times New Roman" pitchFamily="18" charset="0"/>
              </a:rPr>
              <a:t>С 2012 года выполняются работы по функциональному освещению дворовых территорий и прилегающих территорий к образовательным учреждением.</a:t>
            </a:r>
            <a:endParaRPr lang="ru-RU" sz="1400" dirty="0" smtClean="0"/>
          </a:p>
          <a:p>
            <a:pPr indent="446088" algn="just" eaLnBrk="0" hangingPunct="0">
              <a:lnSpc>
                <a:spcPct val="150000"/>
              </a:lnSpc>
              <a:tabLst>
                <a:tab pos="9180513" algn="l"/>
              </a:tabLst>
            </a:pPr>
            <a:r>
              <a:rPr lang="ru-RU" sz="1400" dirty="0" smtClean="0">
                <a:cs typeface="Times New Roman" pitchFamily="18" charset="0"/>
              </a:rPr>
              <a:t>Выполняемые работы являются очередным этапом реализации концепции единой светоцветовой среды города Москвы.</a:t>
            </a:r>
          </a:p>
          <a:p>
            <a:pPr indent="446088" algn="just" eaLnBrk="0" hangingPunct="0">
              <a:lnSpc>
                <a:spcPct val="150000"/>
              </a:lnSpc>
              <a:tabLst>
                <a:tab pos="9180513" algn="l"/>
              </a:tabLst>
            </a:pPr>
            <a:r>
              <a:rPr lang="ru-RU" sz="1400" dirty="0" smtClean="0">
                <a:cs typeface="Times New Roman" pitchFamily="18" charset="0"/>
              </a:rPr>
              <a:t>В столице применяются современное светотехническое оборудование, которое позволяет создать осветительные установки, отвечающие всем требованиям экологической безопасности и </a:t>
            </a:r>
            <a:r>
              <a:rPr lang="ru-RU" sz="1400" dirty="0" err="1" smtClean="0">
                <a:cs typeface="Times New Roman" pitchFamily="18" charset="0"/>
              </a:rPr>
              <a:t>энергоэффективности</a:t>
            </a:r>
            <a:r>
              <a:rPr lang="ru-RU" sz="1400" dirty="0" smtClean="0">
                <a:cs typeface="Times New Roman" pitchFamily="18" charset="0"/>
              </a:rPr>
              <a:t>. К тому же оно повышает уровень комфорта и добавляет  привлекательности.</a:t>
            </a:r>
            <a:endParaRPr lang="ru-RU" sz="1400" dirty="0" smtClean="0"/>
          </a:p>
          <a:p>
            <a:pPr indent="446088" algn="just" eaLnBrk="0" hangingPunct="0">
              <a:lnSpc>
                <a:spcPct val="150000"/>
              </a:lnSpc>
              <a:tabLst>
                <a:tab pos="9180513" algn="l"/>
              </a:tabLst>
            </a:pPr>
            <a:r>
              <a:rPr lang="ru-RU" sz="1400" dirty="0" smtClean="0">
                <a:cs typeface="Times New Roman" pitchFamily="18" charset="0"/>
              </a:rPr>
              <a:t>Эффективность светотехнических параметров осветительных приборов, используемых для архитектурного и функционального освещения, обеспечивает оптимизацию экономических показателей создаваемых установок.</a:t>
            </a:r>
          </a:p>
          <a:p>
            <a:pPr indent="446088" algn="just" eaLnBrk="0" hangingPunct="0">
              <a:lnSpc>
                <a:spcPct val="150000"/>
              </a:lnSpc>
              <a:tabLst>
                <a:tab pos="9180513" algn="l"/>
              </a:tabLst>
            </a:pPr>
            <a:r>
              <a:rPr lang="ru-RU" sz="1400" dirty="0" smtClean="0">
                <a:cs typeface="Times New Roman" pitchFamily="18" charset="0"/>
              </a:rPr>
              <a:t>Принцип «от общего к частному», заложенный в программу, основан на проработке существующего состояния светоцветовой среды в городе и детализированной проработке концептуальных решений по дальнейшему ее развитию. Именно поэтому создание единой </a:t>
            </a:r>
            <a:r>
              <a:rPr lang="ru-RU" sz="1400" dirty="0" err="1" smtClean="0">
                <a:cs typeface="Times New Roman" pitchFamily="18" charset="0"/>
              </a:rPr>
              <a:t>светоцветосветовой</a:t>
            </a:r>
            <a:r>
              <a:rPr lang="ru-RU" sz="1400" dirty="0" smtClean="0">
                <a:cs typeface="Times New Roman" pitchFamily="18" charset="0"/>
              </a:rPr>
              <a:t> среды является одним из важнейших событий в практике формирования световых пространств городов Европы.</a:t>
            </a:r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915720"/>
            <a:ext cx="106219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1400" b="1" dirty="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ru-RU" sz="1400" b="1" dirty="0">
                <a:ea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20482" name="TextBox 26"/>
          <p:cNvSpPr txBox="1">
            <a:spLocks noChangeArrowheads="1"/>
          </p:cNvSpPr>
          <p:nvPr/>
        </p:nvSpPr>
        <p:spPr bwMode="auto">
          <a:xfrm>
            <a:off x="414338" y="1135063"/>
            <a:ext cx="103695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Зданий  </a:t>
            </a:r>
            <a:r>
              <a:rPr lang="ru-RU" sz="1400" b="1" dirty="0"/>
              <a:t>– 217, условно </a:t>
            </a:r>
            <a:r>
              <a:rPr lang="ru-RU" sz="1400" b="1" dirty="0" smtClean="0"/>
              <a:t>объект разделен </a:t>
            </a:r>
            <a:r>
              <a:rPr lang="ru-RU" sz="1400" b="1" dirty="0"/>
              <a:t>на 3 участка:</a:t>
            </a:r>
          </a:p>
          <a:p>
            <a:pPr algn="ctr"/>
            <a:endParaRPr lang="ru-RU" sz="1400" b="1" dirty="0"/>
          </a:p>
          <a:p>
            <a:pPr algn="just"/>
            <a:r>
              <a:rPr lang="ru-RU" sz="1400" b="1" dirty="0">
                <a:solidFill>
                  <a:srgbClr val="C00000"/>
                </a:solidFill>
              </a:rPr>
              <a:t>1-й </a:t>
            </a:r>
            <a:r>
              <a:rPr lang="ru-RU" sz="1400" dirty="0" smtClean="0"/>
              <a:t>от </a:t>
            </a:r>
            <a:r>
              <a:rPr lang="ru-RU" sz="1400" dirty="0"/>
              <a:t>Манежной пл. до </a:t>
            </a:r>
            <a:r>
              <a:rPr lang="ru-RU" sz="1400" dirty="0" smtClean="0"/>
              <a:t>пл.Тверской заставы </a:t>
            </a:r>
            <a:r>
              <a:rPr lang="ru-RU" sz="1400" dirty="0"/>
              <a:t>– 52 здания выполнены </a:t>
            </a:r>
            <a:r>
              <a:rPr lang="ru-RU" sz="1400" dirty="0" smtClean="0"/>
              <a:t>2011-2012гг</a:t>
            </a:r>
            <a:r>
              <a:rPr lang="ru-RU" sz="1400" dirty="0"/>
              <a:t>.;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</a:rPr>
              <a:t>2-й </a:t>
            </a:r>
            <a:r>
              <a:rPr lang="ru-RU" sz="1400" dirty="0" smtClean="0"/>
              <a:t>от пл.Тверской </a:t>
            </a:r>
            <a:r>
              <a:rPr lang="ru-RU" sz="1400" dirty="0"/>
              <a:t>заставы до развилки с Волоколамским </a:t>
            </a:r>
            <a:r>
              <a:rPr lang="ru-RU" sz="1400" dirty="0" err="1"/>
              <a:t>ш</a:t>
            </a:r>
            <a:r>
              <a:rPr lang="ru-RU" sz="1400" dirty="0" smtClean="0"/>
              <a:t>. </a:t>
            </a:r>
            <a:r>
              <a:rPr lang="ru-RU" sz="1400" dirty="0"/>
              <a:t>– 65 зданий, планируется выполнить в 2013г.;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</a:rPr>
              <a:t>3-й </a:t>
            </a:r>
            <a:r>
              <a:rPr lang="ru-RU" sz="1400" dirty="0" smtClean="0"/>
              <a:t>от </a:t>
            </a:r>
            <a:r>
              <a:rPr lang="ru-RU" sz="1400" dirty="0"/>
              <a:t>развилки с Волоколамским </a:t>
            </a:r>
            <a:r>
              <a:rPr lang="ru-RU" sz="1400" dirty="0" err="1"/>
              <a:t>ш</a:t>
            </a:r>
            <a:r>
              <a:rPr lang="ru-RU" sz="1400" dirty="0"/>
              <a:t>. до </a:t>
            </a:r>
            <a:r>
              <a:rPr lang="ru-RU" sz="1400" dirty="0" smtClean="0"/>
              <a:t>МКАД – </a:t>
            </a:r>
            <a:r>
              <a:rPr lang="ru-RU" sz="1400" dirty="0"/>
              <a:t>100 зданий, планируется выполнить в 2014г.</a:t>
            </a:r>
          </a:p>
          <a:p>
            <a:pPr algn="just"/>
            <a:r>
              <a:rPr lang="ru-RU" sz="1000" dirty="0"/>
              <a:t> </a:t>
            </a:r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0" y="0"/>
            <a:ext cx="523875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 descr="\\work\profiles\kondratenko.a\desktop\фото АХП\Тверская,9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461" y="2358727"/>
            <a:ext cx="9361040" cy="477746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78933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8883" y="226987"/>
            <a:ext cx="7715304" cy="928693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строительно-монтажных работ </a:t>
            </a:r>
          </a:p>
          <a:p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АХП на ул. Тверская, Ленинградском пр. и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Ленинградском шоссе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40095" y="292131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3" name="Picture 4" descr="дептэ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38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0" y="1166584"/>
            <a:ext cx="106219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200" b="1" dirty="0" smtClean="0">
                <a:ea typeface="Times New Roman" pitchFamily="18" charset="0"/>
                <a:cs typeface="Arial" charset="0"/>
              </a:rPr>
              <a:t> </a:t>
            </a:r>
            <a:r>
              <a:rPr lang="ru-RU" sz="1200" dirty="0" smtClean="0">
                <a:ea typeface="Times New Roman" pitchFamily="18" charset="0"/>
                <a:cs typeface="Arial" charset="0"/>
              </a:rPr>
              <a:t> </a:t>
            </a:r>
            <a:endParaRPr lang="ru-RU" sz="1000" dirty="0">
              <a:ea typeface="Times New Roman" pitchFamily="18" charset="0"/>
              <a:cs typeface="Arial" charset="0"/>
            </a:endParaRPr>
          </a:p>
          <a:p>
            <a:pPr eaLnBrk="0" hangingPunct="0"/>
            <a:endParaRPr lang="ru-RU" sz="1800" dirty="0">
              <a:ea typeface="Times New Roman" pitchFamily="18" charset="0"/>
              <a:cs typeface="Arial" charset="0"/>
            </a:endParaRPr>
          </a:p>
        </p:txBody>
      </p:sp>
      <p:sp>
        <p:nvSpPr>
          <p:cNvPr id="21506" name="TextBox 26"/>
          <p:cNvSpPr txBox="1">
            <a:spLocks noChangeArrowheads="1"/>
          </p:cNvSpPr>
          <p:nvPr/>
        </p:nvSpPr>
        <p:spPr bwMode="auto">
          <a:xfrm>
            <a:off x="198438" y="1277938"/>
            <a:ext cx="964882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Зданий  </a:t>
            </a:r>
            <a:r>
              <a:rPr lang="ru-RU" sz="1400" b="1" dirty="0"/>
              <a:t>– 275, условно </a:t>
            </a:r>
            <a:r>
              <a:rPr lang="ru-RU" sz="1400" b="1" dirty="0" smtClean="0"/>
              <a:t>объект разделен </a:t>
            </a:r>
            <a:r>
              <a:rPr lang="ru-RU" sz="1400" b="1" dirty="0"/>
              <a:t>на 3 участка:</a:t>
            </a:r>
          </a:p>
          <a:p>
            <a:pPr algn="ctr"/>
            <a:endParaRPr lang="ru-RU" sz="1400" b="1" dirty="0"/>
          </a:p>
          <a:p>
            <a:pPr algn="just"/>
            <a:r>
              <a:rPr lang="ru-RU" sz="1400" b="1" dirty="0">
                <a:solidFill>
                  <a:srgbClr val="C00000"/>
                </a:solidFill>
              </a:rPr>
              <a:t>                        1-й </a:t>
            </a:r>
            <a:r>
              <a:rPr lang="ru-RU" sz="1400" dirty="0" smtClean="0"/>
              <a:t>от </a:t>
            </a:r>
            <a:r>
              <a:rPr lang="ru-RU" sz="1400" dirty="0"/>
              <a:t>Сухаревской пл. до </a:t>
            </a:r>
            <a:r>
              <a:rPr lang="ru-RU" sz="1400" dirty="0" smtClean="0"/>
              <a:t>ТТК </a:t>
            </a:r>
            <a:r>
              <a:rPr lang="ru-RU" sz="1400" dirty="0"/>
              <a:t>– 67 зданий, из них 23 смонтированы в </a:t>
            </a:r>
            <a:r>
              <a:rPr lang="ru-RU" sz="1400" dirty="0" smtClean="0"/>
              <a:t>2011-2012гг</a:t>
            </a:r>
            <a:r>
              <a:rPr lang="ru-RU" sz="1400" dirty="0"/>
              <a:t>., </a:t>
            </a:r>
          </a:p>
          <a:p>
            <a:pPr algn="just"/>
            <a:r>
              <a:rPr lang="ru-RU" sz="1400" dirty="0"/>
              <a:t>                        44 здания планируется выполнить в 2013г</a:t>
            </a:r>
            <a:r>
              <a:rPr lang="ru-RU" sz="1400" dirty="0" smtClean="0"/>
              <a:t>.;</a:t>
            </a:r>
            <a:endParaRPr lang="ru-RU" sz="1400" dirty="0"/>
          </a:p>
          <a:p>
            <a:pPr algn="just"/>
            <a:r>
              <a:rPr lang="ru-RU" sz="1400" dirty="0"/>
              <a:t>                        </a:t>
            </a:r>
            <a:r>
              <a:rPr lang="ru-RU" sz="1400" b="1" dirty="0">
                <a:solidFill>
                  <a:srgbClr val="C00000"/>
                </a:solidFill>
              </a:rPr>
              <a:t>2-й </a:t>
            </a:r>
            <a:r>
              <a:rPr lang="ru-RU" sz="1400" dirty="0" smtClean="0"/>
              <a:t>от </a:t>
            </a:r>
            <a:r>
              <a:rPr lang="ru-RU" sz="1400" dirty="0"/>
              <a:t>ТТК до </a:t>
            </a:r>
            <a:r>
              <a:rPr lang="ru-RU" sz="1400" dirty="0" smtClean="0"/>
              <a:t>ВВЦ </a:t>
            </a:r>
            <a:r>
              <a:rPr lang="ru-RU" sz="1400" dirty="0"/>
              <a:t>– 64 здания планируется выполнить в 2013г.;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</a:rPr>
              <a:t>                        3-й </a:t>
            </a:r>
            <a:r>
              <a:rPr lang="ru-RU" sz="1400" dirty="0" smtClean="0"/>
              <a:t>от </a:t>
            </a:r>
            <a:r>
              <a:rPr lang="ru-RU" sz="1400" dirty="0"/>
              <a:t>ВВЦ до </a:t>
            </a:r>
            <a:r>
              <a:rPr lang="ru-RU" sz="1400" dirty="0" smtClean="0"/>
              <a:t>МКАД </a:t>
            </a:r>
            <a:r>
              <a:rPr lang="ru-RU" sz="1400" dirty="0"/>
              <a:t>– 144 здания планируется выполнить в 2014г.</a:t>
            </a:r>
          </a:p>
          <a:p>
            <a:pPr algn="just"/>
            <a:r>
              <a:rPr lang="ru-RU" sz="1400" dirty="0"/>
              <a:t> </a:t>
            </a:r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0" y="0"/>
            <a:ext cx="523875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52400"/>
            <a:ext cx="52387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Picture 2" descr="\\work\profiles\kondratenko.a\desktop\фото АХП\DSC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517" y="2646759"/>
            <a:ext cx="8352928" cy="47525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62563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6405" y="0"/>
            <a:ext cx="7831262" cy="1000108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строительно-монтажных работ</a:t>
            </a:r>
          </a:p>
          <a:p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АХП на Проспекте Мира, Ярославском шоссе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40095" y="292131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3" name="Picture 4" descr="дептэ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38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0" y="1166406"/>
            <a:ext cx="1062196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400" b="1" dirty="0" smtClean="0">
                <a:ea typeface="Times New Roman" pitchFamily="18" charset="0"/>
                <a:cs typeface="Arial" charset="0"/>
              </a:rPr>
              <a:t> </a:t>
            </a:r>
            <a:endParaRPr lang="ru-RU" sz="1400" b="1" dirty="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ru-RU" sz="1200" dirty="0">
                <a:ea typeface="Times New Roman" pitchFamily="18" charset="0"/>
                <a:cs typeface="Arial" charset="0"/>
              </a:rPr>
              <a:t> </a:t>
            </a:r>
            <a:endParaRPr lang="ru-RU" sz="1800" dirty="0">
              <a:ea typeface="Times New Roman" pitchFamily="18" charset="0"/>
              <a:cs typeface="Arial" charset="0"/>
            </a:endParaRPr>
          </a:p>
        </p:txBody>
      </p:sp>
      <p:sp>
        <p:nvSpPr>
          <p:cNvPr id="22530" name="TextBox 26"/>
          <p:cNvSpPr txBox="1">
            <a:spLocks noChangeArrowheads="1"/>
          </p:cNvSpPr>
          <p:nvPr/>
        </p:nvSpPr>
        <p:spPr bwMode="auto">
          <a:xfrm>
            <a:off x="414437" y="1206599"/>
            <a:ext cx="99377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/>
              <a:t>Зданий – 93, </a:t>
            </a:r>
            <a:r>
              <a:rPr lang="ru-RU" sz="1400" b="1" dirty="0"/>
              <a:t>условно </a:t>
            </a:r>
            <a:r>
              <a:rPr lang="ru-RU" sz="1400" b="1" dirty="0" smtClean="0"/>
              <a:t>объект разделен </a:t>
            </a:r>
            <a:r>
              <a:rPr lang="ru-RU" sz="1400" b="1" dirty="0"/>
              <a:t>на 3 участка:</a:t>
            </a:r>
          </a:p>
          <a:p>
            <a:pPr algn="ctr"/>
            <a:endParaRPr lang="ru-RU" sz="1400" b="1" dirty="0"/>
          </a:p>
          <a:p>
            <a:pPr algn="just"/>
            <a:r>
              <a:rPr lang="ru-RU" sz="1400" b="1" dirty="0">
                <a:solidFill>
                  <a:srgbClr val="C00000"/>
                </a:solidFill>
              </a:rPr>
              <a:t>         1-й </a:t>
            </a:r>
            <a:r>
              <a:rPr lang="ru-RU" sz="1400" dirty="0" smtClean="0"/>
              <a:t>от </a:t>
            </a:r>
            <a:r>
              <a:rPr lang="ru-RU" sz="1400" dirty="0"/>
              <a:t>Бульварного кольца до Новинского бул</a:t>
            </a:r>
            <a:r>
              <a:rPr lang="ru-RU" sz="1400" dirty="0" smtClean="0"/>
              <a:t>. </a:t>
            </a:r>
            <a:r>
              <a:rPr lang="ru-RU" sz="1400" dirty="0"/>
              <a:t>– 25 зданий, выполнены в 2011-2012гг.;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</a:rPr>
              <a:t>         2-й </a:t>
            </a:r>
            <a:r>
              <a:rPr lang="ru-RU" sz="1400" dirty="0" smtClean="0"/>
              <a:t>от </a:t>
            </a:r>
            <a:r>
              <a:rPr lang="ru-RU" sz="1400" dirty="0"/>
              <a:t>Новинского бул. до </a:t>
            </a:r>
            <a:r>
              <a:rPr lang="ru-RU" sz="1400" dirty="0" err="1"/>
              <a:t>наб</a:t>
            </a:r>
            <a:r>
              <a:rPr lang="ru-RU" sz="1400" dirty="0"/>
              <a:t>. Тараса Шевченко </a:t>
            </a:r>
            <a:r>
              <a:rPr lang="ru-RU" sz="1400" dirty="0" smtClean="0"/>
              <a:t>– </a:t>
            </a:r>
            <a:r>
              <a:rPr lang="ru-RU" sz="1400" dirty="0"/>
              <a:t>11 зданий, планируется выполнить в 2013г.;</a:t>
            </a:r>
          </a:p>
          <a:p>
            <a:pPr algn="just"/>
            <a:r>
              <a:rPr lang="ru-RU" sz="1400" dirty="0"/>
              <a:t>         </a:t>
            </a:r>
            <a:r>
              <a:rPr lang="ru-RU" sz="1400" b="1" dirty="0">
                <a:solidFill>
                  <a:srgbClr val="C00000"/>
                </a:solidFill>
              </a:rPr>
              <a:t>3-й </a:t>
            </a:r>
            <a:r>
              <a:rPr lang="ru-RU" sz="1400" dirty="0" smtClean="0"/>
              <a:t>от </a:t>
            </a:r>
            <a:r>
              <a:rPr lang="ru-RU" sz="1400" dirty="0" err="1"/>
              <a:t>наб</a:t>
            </a:r>
            <a:r>
              <a:rPr lang="ru-RU" sz="1400" dirty="0"/>
              <a:t>. Тараса Шевченко до Рублевского </a:t>
            </a:r>
            <a:r>
              <a:rPr lang="ru-RU" sz="1400" dirty="0" err="1"/>
              <a:t>ш</a:t>
            </a:r>
            <a:r>
              <a:rPr lang="ru-RU" sz="1400" dirty="0"/>
              <a:t>. </a:t>
            </a:r>
            <a:r>
              <a:rPr lang="ru-RU" sz="1400" dirty="0" smtClean="0"/>
              <a:t>– </a:t>
            </a:r>
            <a:r>
              <a:rPr lang="ru-RU" sz="1400" dirty="0"/>
              <a:t>57 зданий планируется выполнить в 2014-2015гг.</a:t>
            </a:r>
          </a:p>
          <a:p>
            <a:pPr algn="just"/>
            <a:r>
              <a:rPr lang="ru-RU" sz="1400" dirty="0"/>
              <a:t> </a:t>
            </a:r>
          </a:p>
        </p:txBody>
      </p:sp>
      <p:sp>
        <p:nvSpPr>
          <p:cNvPr id="22531" name="Прямоугольник 7"/>
          <p:cNvSpPr>
            <a:spLocks noChangeArrowheads="1"/>
          </p:cNvSpPr>
          <p:nvPr/>
        </p:nvSpPr>
        <p:spPr bwMode="auto">
          <a:xfrm>
            <a:off x="0" y="3222625"/>
            <a:ext cx="530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cs typeface="Arial" charset="0"/>
              </a:rPr>
              <a:t> </a:t>
            </a:r>
          </a:p>
        </p:txBody>
      </p:sp>
      <p:sp useBgFill="1">
        <p:nvSpPr>
          <p:cNvPr id="8" name="Прямоугольник 7"/>
          <p:cNvSpPr/>
          <p:nvPr/>
        </p:nvSpPr>
        <p:spPr>
          <a:xfrm>
            <a:off x="0" y="0"/>
            <a:ext cx="523875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1" name="Picture 3" descr="\\work\profiles\kondratenko.a\desktop\фото АХП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477" y="2430735"/>
            <a:ext cx="8928992" cy="491795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806925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6405" y="0"/>
            <a:ext cx="7831262" cy="1000108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Выполнение строительно-монтажных работ </a:t>
            </a:r>
          </a:p>
          <a:p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АХП на Новом Арбате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840095" y="292131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2" name="Picture 4" descr="дептэ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38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52387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878933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0321" y="298425"/>
            <a:ext cx="7647346" cy="701682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201613" algn="l"/>
              </a:tabLs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 работ по архитектурному                                    освещению Москвы на 2013 год </a:t>
            </a:r>
            <a:endParaRPr lang="ru-RU" sz="24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40095" y="292131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9" name="Picture 4" descr="дептэ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846485" y="1062583"/>
          <a:ext cx="9433048" cy="620591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{5940675A-B579-460E-94D1-54222C63F5DA}</a:tableStyleId>
              </a:tblPr>
              <a:tblGrid>
                <a:gridCol w="7107702"/>
                <a:gridCol w="2325346"/>
              </a:tblGrid>
              <a:tr h="761393">
                <a:tc>
                  <a:txBody>
                    <a:bodyPr/>
                    <a:lstStyle/>
                    <a:p>
                      <a:pPr algn="l"/>
                      <a:endParaRPr lang="ru-RU" sz="20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Садовое кольцо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258 зданий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759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Каширское шоссе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94 здания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971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Варшавское шоссе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244 здания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971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Бульварное кольцо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10 зданий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15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ул. Якиманка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15 зданий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9715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Проспект Мира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51 зданий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7407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Ленинградский проспект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43 здания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2363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Кутузовский проспект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19 зданий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3009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Исторический музей и Дом Пашкова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2 здания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6772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Александровский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 сад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2 участка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077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+mj-lt"/>
                          <a:cs typeface="Times New Roman" pitchFamily="18" charset="0"/>
                        </a:rPr>
                        <a:t>Мостовые сооружения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25 мостов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8977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763 объектов</a:t>
                      </a:r>
                      <a:endParaRPr lang="ru-RU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1" name="Стрелка вправо 10"/>
          <p:cNvSpPr/>
          <p:nvPr/>
        </p:nvSpPr>
        <p:spPr>
          <a:xfrm>
            <a:off x="3870821" y="1566639"/>
            <a:ext cx="3240360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294757" y="1998687"/>
            <a:ext cx="3240360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3870821" y="2502743"/>
            <a:ext cx="3240360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294757" y="2934791"/>
            <a:ext cx="3240360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870821" y="3366839"/>
            <a:ext cx="3240360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294757" y="3798887"/>
            <a:ext cx="3240360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3870821" y="4302943"/>
            <a:ext cx="3240360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3438773" y="4734991"/>
            <a:ext cx="3096344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flipV="1">
            <a:off x="5094957" y="5167039"/>
            <a:ext cx="2088232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3510781" y="5599087"/>
            <a:ext cx="2952328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4158853" y="6031135"/>
            <a:ext cx="2952328" cy="720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52387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22949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405" y="0"/>
            <a:ext cx="7831262" cy="1000108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План-схема выполнения строительно-монтажных работ АХП  Москвы на 2011-2013 годы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23149" y="270495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4" descr="дептэ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6605" y="1062583"/>
            <a:ext cx="640871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52387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22949" y="0"/>
            <a:ext cx="5359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405" y="0"/>
            <a:ext cx="7831262" cy="1000108"/>
          </a:xfrm>
          <a:prstGeom prst="rect">
            <a:avLst/>
          </a:prstGeom>
          <a:gradFill>
            <a:gsLst>
              <a:gs pos="13000">
                <a:schemeClr val="tx2">
                  <a:lumMod val="75000"/>
                  <a:alpha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План выполнения строительно-монтажных работ АХП  Москвы на 2011-2016 годы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23149" y="270495"/>
            <a:ext cx="2635245" cy="64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r" defTabSz="1041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Департамент топливно-энергетического хозяйства города  Москвы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4" descr="дептэ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9453" y="198487"/>
            <a:ext cx="800100" cy="936625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98413" y="1134591"/>
          <a:ext cx="10081120" cy="6120673"/>
        </p:xfrm>
        <a:graphic>
          <a:graphicData uri="http://schemas.openxmlformats.org/drawingml/2006/table">
            <a:tbl>
              <a:tblPr/>
              <a:tblGrid>
                <a:gridCol w="4104456"/>
                <a:gridCol w="936104"/>
                <a:gridCol w="1008112"/>
                <a:gridCol w="1008112"/>
                <a:gridCol w="1080120"/>
                <a:gridCol w="1008112"/>
                <a:gridCol w="936104"/>
              </a:tblGrid>
              <a:tr h="25421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Наименование объекта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Количество зданий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94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Садовое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кольцо</a:t>
                      </a:r>
                    </a:p>
                  </a:txBody>
                  <a:tcPr marL="4773" marR="4773" marT="4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258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94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ул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 Тверская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94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ул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 Новый Арбат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94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Проспект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Мира 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51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94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ул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 Б. Якиманка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94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Бульварное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кольцо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Ярославское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шоссе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80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Ленинградское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шоссе до МКАД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43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48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Рублевское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шоссе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49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Энтузиастов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шоссе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132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Варшавское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шоссе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244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Каширское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шоссе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94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631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Б.Якиманка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, от Болотной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наб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 до ТТК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8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Кутузовский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просп., от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наб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 Тараса Шевченко до ТТК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Можайское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шоссе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55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411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Мостовые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сооружения на магистралях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Мосты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через реку  Москва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Ленинский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проспект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50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улицы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прилегающие к Кремлю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80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Александровский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сад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6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Эстакады ТТК пересечения с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вылетными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магистралями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Культовые сооружения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37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24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Эстакады МКАД пересечения с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вылетными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магистралями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Набережная Москва реки и реки Яузы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105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8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Высотки в пределах Садового кольца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376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ИТОГО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37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65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763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422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150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164</a:t>
                      </a:r>
                    </a:p>
                  </a:txBody>
                  <a:tcPr marL="4773" marR="4773" marT="47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4170</TotalTime>
  <Words>1102</Words>
  <Application>Microsoft Office PowerPoint</Application>
  <PresentationFormat>Custom</PresentationFormat>
  <Paragraphs>372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Первая ежегодная конференция  «Топливно-энергетический комплекс города Москвы: настоящее и будущее. Стратегические задачи и перспективы развития»</dc:title>
  <dc:creator>Константинов Сергей Алексеевич</dc:creator>
  <cp:lastModifiedBy>Marina</cp:lastModifiedBy>
  <cp:revision>507</cp:revision>
  <dcterms:modified xsi:type="dcterms:W3CDTF">2013-07-29T13:38:16Z</dcterms:modified>
</cp:coreProperties>
</file>